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handoutMasterIdLst>
    <p:handoutMasterId r:id="rId12"/>
  </p:handoutMasterIdLst>
  <p:sldIdLst>
    <p:sldId id="378" r:id="rId5"/>
    <p:sldId id="400" r:id="rId6"/>
    <p:sldId id="386" r:id="rId7"/>
    <p:sldId id="417" r:id="rId8"/>
    <p:sldId id="418" r:id="rId9"/>
    <p:sldId id="401" r:id="rId10"/>
    <p:sldId id="3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A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7" d="100"/>
          <a:sy n="67" d="100"/>
        </p:scale>
        <p:origin x="648" y="46"/>
      </p:cViewPr>
      <p:guideLst/>
    </p:cSldViewPr>
  </p:slideViewPr>
  <p:notesTextViewPr>
    <p:cViewPr>
      <p:scale>
        <a:sx n="1" d="1"/>
        <a:sy n="1" d="1"/>
      </p:scale>
      <p:origin x="0" y="0"/>
    </p:cViewPr>
  </p:notesTextViewPr>
  <p:sorterViewPr>
    <p:cViewPr>
      <p:scale>
        <a:sx n="100" d="100"/>
        <a:sy n="100" d="100"/>
      </p:scale>
      <p:origin x="0" y="-1986"/>
    </p:cViewPr>
  </p:sorterViewPr>
  <p:notesViewPr>
    <p:cSldViewPr snapToGrid="0">
      <p:cViewPr varScale="1">
        <p:scale>
          <a:sx n="48" d="100"/>
          <a:sy n="48" d="100"/>
        </p:scale>
        <p:origin x="2684"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1153C4-B830-46F1-9E22-B2D76F2C18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5F9109-0C30-4F21-BBAA-29753D4AF2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C51C2C-6BB7-4C2C-9EA0-2F3D3F6CB4F1}" type="datetimeFigureOut">
              <a:rPr lang="en-US" smtClean="0"/>
              <a:t>1/20/2021</a:t>
            </a:fld>
            <a:endParaRPr lang="en-US"/>
          </a:p>
        </p:txBody>
      </p:sp>
      <p:sp>
        <p:nvSpPr>
          <p:cNvPr id="4" name="Footer Placeholder 3">
            <a:extLst>
              <a:ext uri="{FF2B5EF4-FFF2-40B4-BE49-F238E27FC236}">
                <a16:creationId xmlns:a16="http://schemas.microsoft.com/office/drawing/2014/main" id="{FC67E37A-C98F-4776-8782-4A025D894C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536B51-E1CD-47F7-A50D-A60D374416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20EEA2-3598-4295-B61E-EADB6C475BE7}" type="slidenum">
              <a:rPr lang="en-US" smtClean="0"/>
              <a:t>‹#›</a:t>
            </a:fld>
            <a:endParaRPr lang="en-US"/>
          </a:p>
        </p:txBody>
      </p:sp>
    </p:spTree>
    <p:extLst>
      <p:ext uri="{BB962C8B-B14F-4D97-AF65-F5344CB8AC3E}">
        <p14:creationId xmlns:p14="http://schemas.microsoft.com/office/powerpoint/2010/main" val="49067122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DCA4F16-344D-49BC-BBCA-F70E47A9A9E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CAEB2-1604-48E4-A6A3-29F95155F068}"/>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5" name="Footer Placeholder 4">
            <a:extLst>
              <a:ext uri="{FF2B5EF4-FFF2-40B4-BE49-F238E27FC236}">
                <a16:creationId xmlns:a16="http://schemas.microsoft.com/office/drawing/2014/main" id="{E29C5235-063D-4C4C-BE51-655D9D8B0A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E7C7032-74E4-48DB-A2CB-7929CD79148A}"/>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pic>
        <p:nvPicPr>
          <p:cNvPr id="8" name="Picture 7" descr="A group of people sitting at a table&#10;&#10;Description automatically generated">
            <a:extLst>
              <a:ext uri="{FF2B5EF4-FFF2-40B4-BE49-F238E27FC236}">
                <a16:creationId xmlns:a16="http://schemas.microsoft.com/office/drawing/2014/main" id="{6B231923-D3A7-4651-B610-0DA425C65E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9082"/>
          <a:stretch/>
        </p:blipFill>
        <p:spPr>
          <a:xfrm>
            <a:off x="-1" y="0"/>
            <a:ext cx="9352723" cy="6858000"/>
          </a:xfrm>
          <a:prstGeom prst="rect">
            <a:avLst/>
          </a:prstGeom>
        </p:spPr>
      </p:pic>
      <p:sp>
        <p:nvSpPr>
          <p:cNvPr id="10" name="Rectangle 9">
            <a:extLst>
              <a:ext uri="{FF2B5EF4-FFF2-40B4-BE49-F238E27FC236}">
                <a16:creationId xmlns:a16="http://schemas.microsoft.com/office/drawing/2014/main" id="{2371A89A-50AB-4A60-BB5C-AC1C3E6501B6}"/>
              </a:ext>
            </a:extLst>
          </p:cNvPr>
          <p:cNvSpPr/>
          <p:nvPr userDrawn="1"/>
        </p:nvSpPr>
        <p:spPr>
          <a:xfrm>
            <a:off x="0" y="3522845"/>
            <a:ext cx="9352722" cy="2120923"/>
          </a:xfrm>
          <a:prstGeom prst="rect">
            <a:avLst/>
          </a:prstGeom>
          <a:solidFill>
            <a:srgbClr val="C7EAFB">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0F2E0C8-568A-48BB-992C-45DF270F1FD9}"/>
              </a:ext>
            </a:extLst>
          </p:cNvPr>
          <p:cNvSpPr/>
          <p:nvPr userDrawn="1"/>
        </p:nvSpPr>
        <p:spPr>
          <a:xfrm>
            <a:off x="9352722" y="3522845"/>
            <a:ext cx="2839278" cy="2120923"/>
          </a:xfrm>
          <a:prstGeom prst="rect">
            <a:avLst/>
          </a:prstGeom>
          <a:solidFill>
            <a:srgbClr val="C7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48E53D6-DA7A-4B63-A193-23FC84C44481}"/>
              </a:ext>
            </a:extLst>
          </p:cNvPr>
          <p:cNvSpPr txBox="1"/>
          <p:nvPr userDrawn="1"/>
        </p:nvSpPr>
        <p:spPr>
          <a:xfrm>
            <a:off x="965200" y="3675099"/>
            <a:ext cx="6324600" cy="1938992"/>
          </a:xfrm>
          <a:prstGeom prst="rect">
            <a:avLst/>
          </a:prstGeom>
          <a:noFill/>
        </p:spPr>
        <p:txBody>
          <a:bodyPr wrap="square" rtlCol="0">
            <a:spAutoFit/>
          </a:bodyPr>
          <a:lstStyle/>
          <a:p>
            <a:r>
              <a:rPr lang="en-US" sz="6000" dirty="0">
                <a:solidFill>
                  <a:schemeClr val="accent2"/>
                </a:solidFill>
                <a:latin typeface="Lato" panose="020F0502020204030203" pitchFamily="34" charset="0"/>
              </a:rPr>
              <a:t>Design Thinking for Innovation</a:t>
            </a:r>
          </a:p>
        </p:txBody>
      </p:sp>
    </p:spTree>
    <p:extLst>
      <p:ext uri="{BB962C8B-B14F-4D97-AF65-F5344CB8AC3E}">
        <p14:creationId xmlns:p14="http://schemas.microsoft.com/office/powerpoint/2010/main" val="201563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6A034C-5913-4EAF-B906-0CD1FC2D53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C6D8B6-6731-4F90-9BF5-4D0A1E53577D}"/>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6" name="Footer Placeholder 5">
            <a:extLst>
              <a:ext uri="{FF2B5EF4-FFF2-40B4-BE49-F238E27FC236}">
                <a16:creationId xmlns:a16="http://schemas.microsoft.com/office/drawing/2014/main" id="{F2A402F7-676D-4F18-B419-23B2C7C86CC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335B9AE-27EB-44AC-9E48-6D205ABA45B5}"/>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Tree>
    <p:extLst>
      <p:ext uri="{BB962C8B-B14F-4D97-AF65-F5344CB8AC3E}">
        <p14:creationId xmlns:p14="http://schemas.microsoft.com/office/powerpoint/2010/main" val="3483496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5C3E-A4EC-4BE2-BCFC-4FF30ED455C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27C6E0-B26F-488F-B34C-FEA50006321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DB7CF-B2E0-4491-B371-7C8A7ED9E474}"/>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5" name="Footer Placeholder 4">
            <a:extLst>
              <a:ext uri="{FF2B5EF4-FFF2-40B4-BE49-F238E27FC236}">
                <a16:creationId xmlns:a16="http://schemas.microsoft.com/office/drawing/2014/main" id="{CA460C51-75F3-49D4-846D-FA3B4E3966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3862FF8-C0F7-417B-A606-A4E5873C70CD}"/>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Tree>
    <p:extLst>
      <p:ext uri="{BB962C8B-B14F-4D97-AF65-F5344CB8AC3E}">
        <p14:creationId xmlns:p14="http://schemas.microsoft.com/office/powerpoint/2010/main" val="4095561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C1A424-7397-4A80-A0FC-A8AEE688DE21}"/>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600C4-E41E-4FCE-BC56-29C75036715C}"/>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B632D-E276-438E-884B-C5052F3EC4C8}"/>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5" name="Footer Placeholder 4">
            <a:extLst>
              <a:ext uri="{FF2B5EF4-FFF2-40B4-BE49-F238E27FC236}">
                <a16:creationId xmlns:a16="http://schemas.microsoft.com/office/drawing/2014/main" id="{416ADBEF-4AD8-4A49-AC0D-EAAD749279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8604446-609C-4CDE-9023-32BE179E2261}"/>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Tree>
    <p:extLst>
      <p:ext uri="{BB962C8B-B14F-4D97-AF65-F5344CB8AC3E}">
        <p14:creationId xmlns:p14="http://schemas.microsoft.com/office/powerpoint/2010/main" val="4265183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9820-ED53-4462-AB41-89BE62954DE8}"/>
              </a:ext>
            </a:extLst>
          </p:cNvPr>
          <p:cNvSpPr>
            <a:spLocks noGrp="1"/>
          </p:cNvSpPr>
          <p:nvPr>
            <p:ph type="title"/>
          </p:nvPr>
        </p:nvSpPr>
        <p:spPr>
          <a:xfrm>
            <a:off x="838200" y="1406525"/>
            <a:ext cx="10515600" cy="663575"/>
          </a:xfrm>
          <a:prstGeom prst="rect">
            <a:avLst/>
          </a:prstGeom>
        </p:spPr>
        <p:txBody>
          <a:bodyPr/>
          <a:lstStyle>
            <a:lvl1pPr>
              <a:defRPr sz="3200">
                <a:solidFill>
                  <a:schemeClr val="accent2"/>
                </a:solidFill>
                <a:latin typeface="Lato" panose="020F050202020403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F6DA434-9DB3-4212-82EA-96CEC5DD8E83}"/>
              </a:ext>
            </a:extLst>
          </p:cNvPr>
          <p:cNvSpPr>
            <a:spLocks noGrp="1"/>
          </p:cNvSpPr>
          <p:nvPr>
            <p:ph idx="1"/>
          </p:nvPr>
        </p:nvSpPr>
        <p:spPr>
          <a:xfrm>
            <a:off x="838200" y="2387601"/>
            <a:ext cx="10515600" cy="3789362"/>
          </a:xfrm>
          <a:prstGeom prst="rect">
            <a:avLst/>
          </a:prstGeo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F88B6E-DE09-4A1E-A91D-E73D06842444}"/>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5" name="Footer Placeholder 4">
            <a:extLst>
              <a:ext uri="{FF2B5EF4-FFF2-40B4-BE49-F238E27FC236}">
                <a16:creationId xmlns:a16="http://schemas.microsoft.com/office/drawing/2014/main" id="{1A206AF8-FC9B-4921-9749-EC1C37B7F48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B8FB96-D81D-4A17-92B4-F555C4B5A4AA}"/>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Tree>
    <p:extLst>
      <p:ext uri="{BB962C8B-B14F-4D97-AF65-F5344CB8AC3E}">
        <p14:creationId xmlns:p14="http://schemas.microsoft.com/office/powerpoint/2010/main" val="3692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F5D3F-D0CB-4765-BC30-60328B89891D}"/>
              </a:ext>
            </a:extLst>
          </p:cNvPr>
          <p:cNvSpPr/>
          <p:nvPr userDrawn="1"/>
        </p:nvSpPr>
        <p:spPr>
          <a:xfrm>
            <a:off x="0" y="3429000"/>
            <a:ext cx="12192000" cy="1500187"/>
          </a:xfrm>
          <a:prstGeom prst="rect">
            <a:avLst/>
          </a:prstGeom>
          <a:solidFill>
            <a:srgbClr val="C7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sitting at a table&#10;&#10;Description automatically generated">
            <a:extLst>
              <a:ext uri="{FF2B5EF4-FFF2-40B4-BE49-F238E27FC236}">
                <a16:creationId xmlns:a16="http://schemas.microsoft.com/office/drawing/2014/main" id="{2132CEBF-0AF4-4252-88D2-3BDB62D54B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537"/>
            <a:ext cx="5600700" cy="3733800"/>
          </a:xfrm>
          <a:prstGeom prst="rect">
            <a:avLst/>
          </a:prstGeom>
        </p:spPr>
      </p:pic>
      <p:sp>
        <p:nvSpPr>
          <p:cNvPr id="2" name="Title 1">
            <a:extLst>
              <a:ext uri="{FF2B5EF4-FFF2-40B4-BE49-F238E27FC236}">
                <a16:creationId xmlns:a16="http://schemas.microsoft.com/office/drawing/2014/main" id="{A5C9AEB2-8A7A-4AF8-9AEC-3CF2A127F72A}"/>
              </a:ext>
            </a:extLst>
          </p:cNvPr>
          <p:cNvSpPr>
            <a:spLocks noGrp="1"/>
          </p:cNvSpPr>
          <p:nvPr>
            <p:ph type="title"/>
          </p:nvPr>
        </p:nvSpPr>
        <p:spPr>
          <a:xfrm>
            <a:off x="5844209" y="3603624"/>
            <a:ext cx="5734878" cy="1325563"/>
          </a:xfrm>
          <a:prstGeom prst="rect">
            <a:avLst/>
          </a:prstGeom>
        </p:spPr>
        <p:txBody>
          <a:bodyPr/>
          <a:lstStyle>
            <a:lvl1pPr>
              <a:defRPr>
                <a:solidFill>
                  <a:schemeClr val="accent2"/>
                </a:solidFill>
                <a:latin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1583011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65EB99-8E78-46B6-A09B-B426DA91E888}"/>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5" name="Footer Placeholder 4">
            <a:extLst>
              <a:ext uri="{FF2B5EF4-FFF2-40B4-BE49-F238E27FC236}">
                <a16:creationId xmlns:a16="http://schemas.microsoft.com/office/drawing/2014/main" id="{6A5734B8-F6C2-4C01-9ECE-37A3757225A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E322C69-20CF-46F5-8EEE-837395F2AB4A}"/>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
        <p:nvSpPr>
          <p:cNvPr id="7" name="Rectangle 6">
            <a:extLst>
              <a:ext uri="{FF2B5EF4-FFF2-40B4-BE49-F238E27FC236}">
                <a16:creationId xmlns:a16="http://schemas.microsoft.com/office/drawing/2014/main" id="{BD764EA2-BA91-42A3-97B7-61346ECAD738}"/>
              </a:ext>
            </a:extLst>
          </p:cNvPr>
          <p:cNvSpPr/>
          <p:nvPr userDrawn="1"/>
        </p:nvSpPr>
        <p:spPr>
          <a:xfrm>
            <a:off x="0" y="3429000"/>
            <a:ext cx="12192000" cy="1500187"/>
          </a:xfrm>
          <a:prstGeom prst="rect">
            <a:avLst/>
          </a:prstGeom>
          <a:solidFill>
            <a:srgbClr val="C7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people sitting at a table&#10;&#10;Description automatically generated">
            <a:extLst>
              <a:ext uri="{FF2B5EF4-FFF2-40B4-BE49-F238E27FC236}">
                <a16:creationId xmlns:a16="http://schemas.microsoft.com/office/drawing/2014/main" id="{B9C6D6C8-F39F-4BAB-B660-A776F150BC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68537"/>
            <a:ext cx="5600700" cy="3733800"/>
          </a:xfrm>
          <a:prstGeom prst="rect">
            <a:avLst/>
          </a:prstGeom>
        </p:spPr>
      </p:pic>
    </p:spTree>
    <p:extLst>
      <p:ext uri="{BB962C8B-B14F-4D97-AF65-F5344CB8AC3E}">
        <p14:creationId xmlns:p14="http://schemas.microsoft.com/office/powerpoint/2010/main" val="4072709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69643-CF72-4363-AF55-A74876E66D13}"/>
              </a:ext>
            </a:extLst>
          </p:cNvPr>
          <p:cNvSpPr>
            <a:spLocks noGrp="1"/>
          </p:cNvSpPr>
          <p:nvPr>
            <p:ph sz="half" idx="1"/>
          </p:nvPr>
        </p:nvSpPr>
        <p:spPr>
          <a:xfrm>
            <a:off x="838200" y="2400299"/>
            <a:ext cx="5181600" cy="3776663"/>
          </a:xfrm>
          <a:prstGeom prst="rect">
            <a:avLst/>
          </a:prstGeo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F71875C-1B9E-44BF-91E8-0C0B2210F448}"/>
              </a:ext>
            </a:extLst>
          </p:cNvPr>
          <p:cNvSpPr>
            <a:spLocks noGrp="1"/>
          </p:cNvSpPr>
          <p:nvPr>
            <p:ph sz="half" idx="2"/>
          </p:nvPr>
        </p:nvSpPr>
        <p:spPr>
          <a:xfrm>
            <a:off x="6172200" y="2400299"/>
            <a:ext cx="5181600" cy="3776664"/>
          </a:xfrm>
          <a:prstGeom prst="rect">
            <a:avLst/>
          </a:prstGeo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E73E406-1356-431C-96BD-B35BBAABF2E0}"/>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6" name="Footer Placeholder 5">
            <a:extLst>
              <a:ext uri="{FF2B5EF4-FFF2-40B4-BE49-F238E27FC236}">
                <a16:creationId xmlns:a16="http://schemas.microsoft.com/office/drawing/2014/main" id="{14FD3E7F-DDA0-4169-81BD-53A9C2D769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B83C03C-E476-483D-B950-D49F4463CA2A}"/>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
        <p:nvSpPr>
          <p:cNvPr id="8" name="Title 1">
            <a:extLst>
              <a:ext uri="{FF2B5EF4-FFF2-40B4-BE49-F238E27FC236}">
                <a16:creationId xmlns:a16="http://schemas.microsoft.com/office/drawing/2014/main" id="{D7D5EFA8-DF7E-4B8D-927B-D3518E956111}"/>
              </a:ext>
            </a:extLst>
          </p:cNvPr>
          <p:cNvSpPr>
            <a:spLocks noGrp="1"/>
          </p:cNvSpPr>
          <p:nvPr>
            <p:ph type="title"/>
          </p:nvPr>
        </p:nvSpPr>
        <p:spPr>
          <a:xfrm>
            <a:off x="838200" y="1406525"/>
            <a:ext cx="10515600" cy="663575"/>
          </a:xfrm>
          <a:prstGeom prst="rect">
            <a:avLst/>
          </a:prstGeom>
        </p:spPr>
        <p:txBody>
          <a:bodyPr/>
          <a:lstStyle>
            <a:lvl1pPr>
              <a:defRPr sz="3200">
                <a:solidFill>
                  <a:schemeClr val="accent2"/>
                </a:solidFill>
                <a:latin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40739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B74624-6F81-4364-B905-6AD2126FE50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C7A727-5962-47B4-BC14-250BA885B113}"/>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9B1ED0-5051-4EA4-AFBB-9D21F452D8C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79935A-A688-48CE-AA54-27A414ADBF3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5BBE62-F227-4812-AC31-E336B35E5B14}"/>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8" name="Footer Placeholder 7">
            <a:extLst>
              <a:ext uri="{FF2B5EF4-FFF2-40B4-BE49-F238E27FC236}">
                <a16:creationId xmlns:a16="http://schemas.microsoft.com/office/drawing/2014/main" id="{16F65F99-67D5-4F74-8645-CEA217C2D1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98EE377-B0E4-4D3B-9189-80B32D88C9B0}"/>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Tree>
    <p:extLst>
      <p:ext uri="{BB962C8B-B14F-4D97-AF65-F5344CB8AC3E}">
        <p14:creationId xmlns:p14="http://schemas.microsoft.com/office/powerpoint/2010/main" val="993193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1A157A0-2B0D-4441-9B74-03B52FEC7242}"/>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4" name="Footer Placeholder 3">
            <a:extLst>
              <a:ext uri="{FF2B5EF4-FFF2-40B4-BE49-F238E27FC236}">
                <a16:creationId xmlns:a16="http://schemas.microsoft.com/office/drawing/2014/main" id="{58DF3D5D-460E-4A7E-812C-98DEE9D6CBB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0E1E0972-F113-429C-98F0-5357A47BF44A}"/>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
        <p:nvSpPr>
          <p:cNvPr id="6" name="Title 1">
            <a:extLst>
              <a:ext uri="{FF2B5EF4-FFF2-40B4-BE49-F238E27FC236}">
                <a16:creationId xmlns:a16="http://schemas.microsoft.com/office/drawing/2014/main" id="{0D1C8458-2165-4EF0-B7E0-E3A35D77FE64}"/>
              </a:ext>
            </a:extLst>
          </p:cNvPr>
          <p:cNvSpPr>
            <a:spLocks noGrp="1"/>
          </p:cNvSpPr>
          <p:nvPr>
            <p:ph type="title" hasCustomPrompt="1"/>
          </p:nvPr>
        </p:nvSpPr>
        <p:spPr>
          <a:xfrm>
            <a:off x="838200" y="1406525"/>
            <a:ext cx="10515600" cy="663575"/>
          </a:xfrm>
          <a:prstGeom prst="rect">
            <a:avLst/>
          </a:prstGeom>
        </p:spPr>
        <p:txBody>
          <a:bodyPr/>
          <a:lstStyle>
            <a:lvl1pPr>
              <a:defRPr sz="3200">
                <a:solidFill>
                  <a:schemeClr val="accent2"/>
                </a:solidFill>
                <a:latin typeface="Lato" panose="020F0502020204030203" pitchFamily="34" charset="0"/>
              </a:defRPr>
            </a:lvl1pPr>
          </a:lstStyle>
          <a:p>
            <a:r>
              <a:rPr lang="en-US" dirty="0"/>
              <a:t>Table style</a:t>
            </a:r>
          </a:p>
        </p:txBody>
      </p:sp>
      <p:graphicFrame>
        <p:nvGraphicFramePr>
          <p:cNvPr id="7" name="Table 7">
            <a:extLst>
              <a:ext uri="{FF2B5EF4-FFF2-40B4-BE49-F238E27FC236}">
                <a16:creationId xmlns:a16="http://schemas.microsoft.com/office/drawing/2014/main" id="{3E30236A-5C04-404B-8BE7-704F518F12C2}"/>
              </a:ext>
            </a:extLst>
          </p:cNvPr>
          <p:cNvGraphicFramePr>
            <a:graphicFrameLocks noGrp="1"/>
          </p:cNvGraphicFramePr>
          <p:nvPr userDrawn="1">
            <p:extLst>
              <p:ext uri="{D42A27DB-BD31-4B8C-83A1-F6EECF244321}">
                <p14:modId xmlns:p14="http://schemas.microsoft.com/office/powerpoint/2010/main" val="26405862"/>
              </p:ext>
            </p:extLst>
          </p:nvPr>
        </p:nvGraphicFramePr>
        <p:xfrm>
          <a:off x="838200" y="2501900"/>
          <a:ext cx="10515600" cy="3162300"/>
        </p:xfrm>
        <a:graphic>
          <a:graphicData uri="http://schemas.openxmlformats.org/drawingml/2006/table">
            <a:tbl>
              <a:tblPr firstRow="1" bandRow="1">
                <a:tableStyleId>{0E3FDE45-AF77-4B5C-9715-49D594BDF05E}</a:tableStyleId>
              </a:tblPr>
              <a:tblGrid>
                <a:gridCol w="2103120">
                  <a:extLst>
                    <a:ext uri="{9D8B030D-6E8A-4147-A177-3AD203B41FA5}">
                      <a16:colId xmlns:a16="http://schemas.microsoft.com/office/drawing/2014/main" val="522248712"/>
                    </a:ext>
                  </a:extLst>
                </a:gridCol>
                <a:gridCol w="2103120">
                  <a:extLst>
                    <a:ext uri="{9D8B030D-6E8A-4147-A177-3AD203B41FA5}">
                      <a16:colId xmlns:a16="http://schemas.microsoft.com/office/drawing/2014/main" val="2586702498"/>
                    </a:ext>
                  </a:extLst>
                </a:gridCol>
                <a:gridCol w="2103120">
                  <a:extLst>
                    <a:ext uri="{9D8B030D-6E8A-4147-A177-3AD203B41FA5}">
                      <a16:colId xmlns:a16="http://schemas.microsoft.com/office/drawing/2014/main" val="2122336415"/>
                    </a:ext>
                  </a:extLst>
                </a:gridCol>
                <a:gridCol w="2103120">
                  <a:extLst>
                    <a:ext uri="{9D8B030D-6E8A-4147-A177-3AD203B41FA5}">
                      <a16:colId xmlns:a16="http://schemas.microsoft.com/office/drawing/2014/main" val="1505321975"/>
                    </a:ext>
                  </a:extLst>
                </a:gridCol>
                <a:gridCol w="2103120">
                  <a:extLst>
                    <a:ext uri="{9D8B030D-6E8A-4147-A177-3AD203B41FA5}">
                      <a16:colId xmlns:a16="http://schemas.microsoft.com/office/drawing/2014/main" val="758379198"/>
                    </a:ext>
                  </a:extLst>
                </a:gridCol>
              </a:tblGrid>
              <a:tr h="63246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2752364"/>
                  </a:ext>
                </a:extLst>
              </a:tr>
              <a:tr h="6324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0308897"/>
                  </a:ext>
                </a:extLst>
              </a:tr>
              <a:tr h="6324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95006393"/>
                  </a:ext>
                </a:extLst>
              </a:tr>
              <a:tr h="6324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55360751"/>
                  </a:ext>
                </a:extLst>
              </a:tr>
              <a:tr h="63246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67001860"/>
                  </a:ext>
                </a:extLst>
              </a:tr>
            </a:tbl>
          </a:graphicData>
        </a:graphic>
      </p:graphicFrame>
    </p:spTree>
    <p:extLst>
      <p:ext uri="{BB962C8B-B14F-4D97-AF65-F5344CB8AC3E}">
        <p14:creationId xmlns:p14="http://schemas.microsoft.com/office/powerpoint/2010/main" val="3793007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F678AF-D60A-4567-852E-0D43CC9BD99C}"/>
              </a:ext>
            </a:extLst>
          </p:cNvPr>
          <p:cNvSpPr/>
          <p:nvPr userDrawn="1"/>
        </p:nvSpPr>
        <p:spPr>
          <a:xfrm>
            <a:off x="0" y="844826"/>
            <a:ext cx="12192000" cy="6013174"/>
          </a:xfrm>
          <a:prstGeom prst="rect">
            <a:avLst/>
          </a:prstGeom>
          <a:solidFill>
            <a:srgbClr val="C7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E0FE5040-1884-4AF4-8F95-8A78CD0CE07F}"/>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3" name="Footer Placeholder 2">
            <a:extLst>
              <a:ext uri="{FF2B5EF4-FFF2-40B4-BE49-F238E27FC236}">
                <a16:creationId xmlns:a16="http://schemas.microsoft.com/office/drawing/2014/main" id="{386036FD-6F36-4990-A554-DED671B44C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665C3F1-A084-4D0D-BDE5-191A65251A7B}"/>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sp>
        <p:nvSpPr>
          <p:cNvPr id="6" name="Title 1">
            <a:extLst>
              <a:ext uri="{FF2B5EF4-FFF2-40B4-BE49-F238E27FC236}">
                <a16:creationId xmlns:a16="http://schemas.microsoft.com/office/drawing/2014/main" id="{92FE71CC-7725-47CD-980D-E2D63437076C}"/>
              </a:ext>
            </a:extLst>
          </p:cNvPr>
          <p:cNvSpPr>
            <a:spLocks noGrp="1"/>
          </p:cNvSpPr>
          <p:nvPr>
            <p:ph type="title" hasCustomPrompt="1"/>
          </p:nvPr>
        </p:nvSpPr>
        <p:spPr>
          <a:xfrm>
            <a:off x="838200" y="1406525"/>
            <a:ext cx="10515600" cy="663575"/>
          </a:xfrm>
          <a:prstGeom prst="rect">
            <a:avLst/>
          </a:prstGeom>
        </p:spPr>
        <p:txBody>
          <a:bodyPr/>
          <a:lstStyle>
            <a:lvl1pPr>
              <a:defRPr sz="3200">
                <a:solidFill>
                  <a:schemeClr val="accent2"/>
                </a:solidFill>
                <a:latin typeface="Lato" panose="020F0502020204030203" pitchFamily="34" charset="0"/>
              </a:defRPr>
            </a:lvl1pPr>
          </a:lstStyle>
          <a:p>
            <a:r>
              <a:rPr lang="en-US"/>
              <a:t>Summary</a:t>
            </a:r>
            <a:endParaRPr lang="en-US" dirty="0"/>
          </a:p>
        </p:txBody>
      </p:sp>
    </p:spTree>
    <p:extLst>
      <p:ext uri="{BB962C8B-B14F-4D97-AF65-F5344CB8AC3E}">
        <p14:creationId xmlns:p14="http://schemas.microsoft.com/office/powerpoint/2010/main" val="205859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005FDEED-8E0E-4A84-9953-31B14CE4215A}"/>
              </a:ext>
            </a:extLst>
          </p:cNvPr>
          <p:cNvSpPr/>
          <p:nvPr userDrawn="1"/>
        </p:nvSpPr>
        <p:spPr>
          <a:xfrm>
            <a:off x="431799" y="1422400"/>
            <a:ext cx="812800" cy="787400"/>
          </a:xfrm>
          <a:prstGeom prst="ellipse">
            <a:avLst/>
          </a:prstGeom>
          <a:solidFill>
            <a:srgbClr val="C7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4F1573D4-E21D-495C-93A7-7C6AFC3770E9}"/>
              </a:ext>
            </a:extLst>
          </p:cNvPr>
          <p:cNvSpPr>
            <a:spLocks noGrp="1"/>
          </p:cNvSpPr>
          <p:nvPr>
            <p:ph type="dt" sz="half" idx="10"/>
          </p:nvPr>
        </p:nvSpPr>
        <p:spPr>
          <a:xfrm>
            <a:off x="838200" y="6356350"/>
            <a:ext cx="2743200" cy="365125"/>
          </a:xfrm>
          <a:prstGeom prst="rect">
            <a:avLst/>
          </a:prstGeom>
        </p:spPr>
        <p:txBody>
          <a:bodyPr/>
          <a:lstStyle/>
          <a:p>
            <a:fld id="{029EEC16-5568-41FA-8D99-62A695A9E6CE}" type="datetimeFigureOut">
              <a:rPr lang="en-US" smtClean="0"/>
              <a:t>1/20/2021</a:t>
            </a:fld>
            <a:endParaRPr lang="en-US"/>
          </a:p>
        </p:txBody>
      </p:sp>
      <p:sp>
        <p:nvSpPr>
          <p:cNvPr id="6" name="Footer Placeholder 5">
            <a:extLst>
              <a:ext uri="{FF2B5EF4-FFF2-40B4-BE49-F238E27FC236}">
                <a16:creationId xmlns:a16="http://schemas.microsoft.com/office/drawing/2014/main" id="{EE3A6ADA-8F36-4438-A1AB-8DC0220AFC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BA4A621-F78D-47CD-BD90-AF339418EBE1}"/>
              </a:ext>
            </a:extLst>
          </p:cNvPr>
          <p:cNvSpPr>
            <a:spLocks noGrp="1"/>
          </p:cNvSpPr>
          <p:nvPr>
            <p:ph type="sldNum" sz="quarter" idx="12"/>
          </p:nvPr>
        </p:nvSpPr>
        <p:spPr>
          <a:xfrm>
            <a:off x="8610600" y="6356350"/>
            <a:ext cx="2743200" cy="365125"/>
          </a:xfrm>
          <a:prstGeom prst="rect">
            <a:avLst/>
          </a:prstGeom>
        </p:spPr>
        <p:txBody>
          <a:bodyPr/>
          <a:lstStyle/>
          <a:p>
            <a:fld id="{E7CD28D8-595D-4F91-80B9-861064D9C70A}" type="slidenum">
              <a:rPr lang="en-US" smtClean="0"/>
              <a:t>‹#›</a:t>
            </a:fld>
            <a:endParaRPr lang="en-US"/>
          </a:p>
        </p:txBody>
      </p:sp>
      <p:pic>
        <p:nvPicPr>
          <p:cNvPr id="9" name="Picture 8" descr="A close up of a sign&#10;&#10;Description automatically generated">
            <a:extLst>
              <a:ext uri="{FF2B5EF4-FFF2-40B4-BE49-F238E27FC236}">
                <a16:creationId xmlns:a16="http://schemas.microsoft.com/office/drawing/2014/main" id="{8567BAED-161B-419D-9BD2-48167009D2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3797" y="1522421"/>
            <a:ext cx="527305" cy="524257"/>
          </a:xfrm>
          <a:prstGeom prst="rect">
            <a:avLst/>
          </a:prstGeom>
        </p:spPr>
      </p:pic>
      <p:sp>
        <p:nvSpPr>
          <p:cNvPr id="11" name="Title 1">
            <a:extLst>
              <a:ext uri="{FF2B5EF4-FFF2-40B4-BE49-F238E27FC236}">
                <a16:creationId xmlns:a16="http://schemas.microsoft.com/office/drawing/2014/main" id="{0BC76085-DEFC-44E8-AE7A-A4C46ECCE68B}"/>
              </a:ext>
            </a:extLst>
          </p:cNvPr>
          <p:cNvSpPr>
            <a:spLocks noGrp="1"/>
          </p:cNvSpPr>
          <p:nvPr>
            <p:ph type="title" hasCustomPrompt="1"/>
          </p:nvPr>
        </p:nvSpPr>
        <p:spPr>
          <a:xfrm>
            <a:off x="1283100" y="1522421"/>
            <a:ext cx="10515600" cy="663575"/>
          </a:xfrm>
          <a:prstGeom prst="rect">
            <a:avLst/>
          </a:prstGeom>
        </p:spPr>
        <p:txBody>
          <a:bodyPr/>
          <a:lstStyle>
            <a:lvl1pPr>
              <a:defRPr sz="3200">
                <a:solidFill>
                  <a:schemeClr val="accent2"/>
                </a:solidFill>
                <a:latin typeface="Lato" panose="020F0502020204030203" pitchFamily="34" charset="0"/>
              </a:defRPr>
            </a:lvl1pPr>
          </a:lstStyle>
          <a:p>
            <a:r>
              <a:rPr lang="en-US" dirty="0"/>
              <a:t>Knowledge Check </a:t>
            </a:r>
          </a:p>
        </p:txBody>
      </p:sp>
    </p:spTree>
    <p:extLst>
      <p:ext uri="{BB962C8B-B14F-4D97-AF65-F5344CB8AC3E}">
        <p14:creationId xmlns:p14="http://schemas.microsoft.com/office/powerpoint/2010/main" val="1408045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6C0DF78D-5754-4C77-A21C-EF9A3D60ED7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457346" y="298240"/>
            <a:ext cx="2330464" cy="459330"/>
          </a:xfrm>
          <a:prstGeom prst="rect">
            <a:avLst/>
          </a:prstGeom>
        </p:spPr>
      </p:pic>
      <p:sp>
        <p:nvSpPr>
          <p:cNvPr id="4" name="Rectangle 3">
            <a:extLst>
              <a:ext uri="{FF2B5EF4-FFF2-40B4-BE49-F238E27FC236}">
                <a16:creationId xmlns:a16="http://schemas.microsoft.com/office/drawing/2014/main" id="{60463168-A03E-45BA-99AC-049DFA201E1B}"/>
              </a:ext>
            </a:extLst>
          </p:cNvPr>
          <p:cNvSpPr/>
          <p:nvPr userDrawn="1"/>
        </p:nvSpPr>
        <p:spPr>
          <a:xfrm>
            <a:off x="139700" y="432865"/>
            <a:ext cx="9220200" cy="113235"/>
          </a:xfrm>
          <a:prstGeom prst="rect">
            <a:avLst/>
          </a:prstGeom>
          <a:solidFill>
            <a:srgbClr val="C7E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036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941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33E3-2ADA-4296-BD33-60BB611884F5}"/>
              </a:ext>
            </a:extLst>
          </p:cNvPr>
          <p:cNvSpPr>
            <a:spLocks noGrp="1"/>
          </p:cNvSpPr>
          <p:nvPr>
            <p:ph type="title"/>
          </p:nvPr>
        </p:nvSpPr>
        <p:spPr/>
        <p:txBody>
          <a:bodyPr/>
          <a:lstStyle/>
          <a:p>
            <a:r>
              <a:rPr lang="en-IN" dirty="0"/>
              <a:t>Make a Focus Group Agenda</a:t>
            </a:r>
          </a:p>
        </p:txBody>
      </p:sp>
      <p:sp>
        <p:nvSpPr>
          <p:cNvPr id="3" name="Content Placeholder 2">
            <a:extLst>
              <a:ext uri="{FF2B5EF4-FFF2-40B4-BE49-F238E27FC236}">
                <a16:creationId xmlns:a16="http://schemas.microsoft.com/office/drawing/2014/main" id="{C53644AE-C327-4A31-B3EC-EB18D58B1E57}"/>
              </a:ext>
            </a:extLst>
          </p:cNvPr>
          <p:cNvSpPr>
            <a:spLocks noGrp="1"/>
          </p:cNvSpPr>
          <p:nvPr>
            <p:ph idx="1"/>
          </p:nvPr>
        </p:nvSpPr>
        <p:spPr/>
        <p:txBody>
          <a:bodyPr/>
          <a:lstStyle/>
          <a:p>
            <a:r>
              <a:rPr lang="en-US" dirty="0"/>
              <a:t>Working as a group, make an agenda of activities for a focus group. Plan a two-hour focus group for six parents of:</a:t>
            </a:r>
          </a:p>
          <a:p>
            <a:pPr lvl="1"/>
            <a:r>
              <a:rPr lang="en-US" dirty="0"/>
              <a:t>Children who will enter class one (first grade) in the next year</a:t>
            </a:r>
          </a:p>
          <a:p>
            <a:pPr lvl="1"/>
            <a:r>
              <a:rPr lang="en-US" dirty="0"/>
              <a:t>Children who do </a:t>
            </a:r>
            <a:r>
              <a:rPr lang="en-US" b="1" dirty="0"/>
              <a:t>not</a:t>
            </a:r>
            <a:r>
              <a:rPr lang="en-US" dirty="0"/>
              <a:t> now understand English well enough to study in that medium</a:t>
            </a:r>
          </a:p>
          <a:p>
            <a:r>
              <a:rPr lang="en-US" dirty="0"/>
              <a:t>Write your focus group agenda on the slide provided.</a:t>
            </a:r>
          </a:p>
          <a:p>
            <a:r>
              <a:rPr lang="en-US" dirty="0"/>
              <a:t>Take 30 minutes. Be ready to explain your reasons for your decisions when we come back to the main room</a:t>
            </a:r>
            <a:endParaRPr lang="en-IN" dirty="0"/>
          </a:p>
        </p:txBody>
      </p:sp>
    </p:spTree>
    <p:extLst>
      <p:ext uri="{BB962C8B-B14F-4D97-AF65-F5344CB8AC3E}">
        <p14:creationId xmlns:p14="http://schemas.microsoft.com/office/powerpoint/2010/main" val="362380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5AF7BA-8371-4084-A2A1-0E2C961AAE2D}"/>
              </a:ext>
            </a:extLst>
          </p:cNvPr>
          <p:cNvSpPr>
            <a:spLocks noGrp="1"/>
          </p:cNvSpPr>
          <p:nvPr>
            <p:ph type="title"/>
          </p:nvPr>
        </p:nvSpPr>
        <p:spPr/>
        <p:txBody>
          <a:bodyPr/>
          <a:lstStyle/>
          <a:p>
            <a:r>
              <a:rPr lang="en-IN" dirty="0"/>
              <a:t>Example Focus Group Agenda</a:t>
            </a:r>
            <a:endParaRPr lang="en-US" dirty="0"/>
          </a:p>
        </p:txBody>
      </p:sp>
      <p:sp>
        <p:nvSpPr>
          <p:cNvPr id="2" name="Rectangle 1">
            <a:extLst>
              <a:ext uri="{FF2B5EF4-FFF2-40B4-BE49-F238E27FC236}">
                <a16:creationId xmlns:a16="http://schemas.microsoft.com/office/drawing/2014/main" id="{38D9B800-F9D7-4DBA-AB15-602DAF3C3FD1}"/>
              </a:ext>
            </a:extLst>
          </p:cNvPr>
          <p:cNvSpPr/>
          <p:nvPr/>
        </p:nvSpPr>
        <p:spPr>
          <a:xfrm>
            <a:off x="2310939" y="3476625"/>
            <a:ext cx="7037849" cy="3762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Content Placeholder 7">
            <a:extLst>
              <a:ext uri="{FF2B5EF4-FFF2-40B4-BE49-F238E27FC236}">
                <a16:creationId xmlns:a16="http://schemas.microsoft.com/office/drawing/2014/main" id="{82692927-F0B4-4841-9B16-8927D2ADB19B}"/>
              </a:ext>
            </a:extLst>
          </p:cNvPr>
          <p:cNvPicPr>
            <a:picLocks noGrp="1" noChangeAspect="1"/>
          </p:cNvPicPr>
          <p:nvPr>
            <p:ph idx="1"/>
          </p:nvPr>
        </p:nvPicPr>
        <p:blipFill>
          <a:blip r:embed="rId2"/>
          <a:stretch>
            <a:fillRect/>
          </a:stretch>
        </p:blipFill>
        <p:spPr>
          <a:xfrm>
            <a:off x="2310939" y="2387599"/>
            <a:ext cx="7738752" cy="4049055"/>
          </a:xfrm>
        </p:spPr>
      </p:pic>
    </p:spTree>
    <p:extLst>
      <p:ext uri="{BB962C8B-B14F-4D97-AF65-F5344CB8AC3E}">
        <p14:creationId xmlns:p14="http://schemas.microsoft.com/office/powerpoint/2010/main" val="42689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A7C3-712E-48A5-8B56-B6C2631A1E2E}"/>
              </a:ext>
            </a:extLst>
          </p:cNvPr>
          <p:cNvSpPr>
            <a:spLocks noGrp="1"/>
          </p:cNvSpPr>
          <p:nvPr>
            <p:ph type="title"/>
          </p:nvPr>
        </p:nvSpPr>
        <p:spPr/>
        <p:txBody>
          <a:bodyPr/>
          <a:lstStyle/>
          <a:p>
            <a:r>
              <a:rPr lang="en-IN" dirty="0"/>
              <a:t>Examples of Focus Group Activities</a:t>
            </a:r>
          </a:p>
        </p:txBody>
      </p:sp>
      <p:pic>
        <p:nvPicPr>
          <p:cNvPr id="5" name="Picture 4">
            <a:extLst>
              <a:ext uri="{FF2B5EF4-FFF2-40B4-BE49-F238E27FC236}">
                <a16:creationId xmlns:a16="http://schemas.microsoft.com/office/drawing/2014/main" id="{6C6E0486-07CC-4907-B582-71437EED49B4}"/>
              </a:ext>
            </a:extLst>
          </p:cNvPr>
          <p:cNvPicPr>
            <a:picLocks noChangeAspect="1"/>
          </p:cNvPicPr>
          <p:nvPr/>
        </p:nvPicPr>
        <p:blipFill>
          <a:blip r:embed="rId2"/>
          <a:stretch>
            <a:fillRect/>
          </a:stretch>
        </p:blipFill>
        <p:spPr>
          <a:xfrm>
            <a:off x="606076" y="2070100"/>
            <a:ext cx="10979848" cy="4480948"/>
          </a:xfrm>
          <a:prstGeom prst="rect">
            <a:avLst/>
          </a:prstGeom>
        </p:spPr>
      </p:pic>
      <p:sp>
        <p:nvSpPr>
          <p:cNvPr id="7" name="TextBox 6">
            <a:extLst>
              <a:ext uri="{FF2B5EF4-FFF2-40B4-BE49-F238E27FC236}">
                <a16:creationId xmlns:a16="http://schemas.microsoft.com/office/drawing/2014/main" id="{861054C1-39DA-4934-A065-A670C9AD8336}"/>
              </a:ext>
            </a:extLst>
          </p:cNvPr>
          <p:cNvSpPr txBox="1"/>
          <p:nvPr/>
        </p:nvSpPr>
        <p:spPr>
          <a:xfrm>
            <a:off x="2619214" y="6508750"/>
            <a:ext cx="8074617" cy="307777"/>
          </a:xfrm>
          <a:prstGeom prst="rect">
            <a:avLst/>
          </a:prstGeom>
          <a:noFill/>
        </p:spPr>
        <p:txBody>
          <a:bodyPr wrap="square" rtlCol="0">
            <a:spAutoFit/>
          </a:bodyPr>
          <a:lstStyle/>
          <a:p>
            <a:r>
              <a:rPr lang="en-US" sz="1400" baseline="30000" dirty="0"/>
              <a:t>1</a:t>
            </a:r>
            <a:r>
              <a:rPr lang="en-US" sz="1400" dirty="0"/>
              <a:t>http://www.hinesandlee.com/sites/default/files/Hines%2BLee-CreativeExercises.pdf</a:t>
            </a:r>
          </a:p>
        </p:txBody>
      </p:sp>
    </p:spTree>
    <p:extLst>
      <p:ext uri="{BB962C8B-B14F-4D97-AF65-F5344CB8AC3E}">
        <p14:creationId xmlns:p14="http://schemas.microsoft.com/office/powerpoint/2010/main" val="138545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02FE-8F38-4B6E-8A97-BED71FF00F6E}"/>
              </a:ext>
            </a:extLst>
          </p:cNvPr>
          <p:cNvSpPr>
            <a:spLocks noGrp="1"/>
          </p:cNvSpPr>
          <p:nvPr>
            <p:ph type="title"/>
          </p:nvPr>
        </p:nvSpPr>
        <p:spPr/>
        <p:txBody>
          <a:bodyPr/>
          <a:lstStyle/>
          <a:p>
            <a:r>
              <a:rPr lang="en-IN" dirty="0"/>
              <a:t>Detailed Instructions for Breakout Group Activity</a:t>
            </a:r>
          </a:p>
        </p:txBody>
      </p:sp>
      <p:sp>
        <p:nvSpPr>
          <p:cNvPr id="3" name="Content Placeholder 2">
            <a:extLst>
              <a:ext uri="{FF2B5EF4-FFF2-40B4-BE49-F238E27FC236}">
                <a16:creationId xmlns:a16="http://schemas.microsoft.com/office/drawing/2014/main" id="{51FDC8F4-9DF2-4931-A618-14DCE542288E}"/>
              </a:ext>
            </a:extLst>
          </p:cNvPr>
          <p:cNvSpPr>
            <a:spLocks noGrp="1"/>
          </p:cNvSpPr>
          <p:nvPr>
            <p:ph idx="1"/>
          </p:nvPr>
        </p:nvSpPr>
        <p:spPr/>
        <p:txBody>
          <a:bodyPr/>
          <a:lstStyle/>
          <a:p>
            <a:r>
              <a:rPr lang="en-IN" sz="2400" dirty="0"/>
              <a:t>Finish filling all three columns on the next slide.</a:t>
            </a:r>
          </a:p>
          <a:p>
            <a:r>
              <a:rPr lang="en-IN" sz="2400" dirty="0"/>
              <a:t>Add activities that will lead </a:t>
            </a:r>
            <a:r>
              <a:rPr lang="en-IN" sz="2400" dirty="0" err="1"/>
              <a:t>panelists</a:t>
            </a:r>
            <a:r>
              <a:rPr lang="en-IN" sz="2400" dirty="0"/>
              <a:t> to reveal their thoughts, feelings and actions about issues that are relevant to their children’s preparedness for English medium instruction in class one (first grade). Refer to the types of activities on the previous slide. Don’t just write the TYPE of activity. For example, don’t write only “Drawing exercise”. Describe the activity. </a:t>
            </a:r>
          </a:p>
          <a:p>
            <a:r>
              <a:rPr lang="en-IN" sz="2400" dirty="0"/>
              <a:t>Assign an estimated time to each activity. The total time taken for all the activities must be 120 minutes (two hours).</a:t>
            </a:r>
          </a:p>
          <a:p>
            <a:r>
              <a:rPr lang="en-IN" sz="2400" dirty="0"/>
              <a:t>Take 30 minutes. Be prepared to explain</a:t>
            </a:r>
            <a:r>
              <a:rPr lang="en-IN" sz="2400" i="1" dirty="0"/>
              <a:t> the actions you expect the </a:t>
            </a:r>
            <a:r>
              <a:rPr lang="en-IN" sz="2400" i="1" dirty="0" err="1"/>
              <a:t>panelists</a:t>
            </a:r>
            <a:r>
              <a:rPr lang="en-IN" sz="2400" i="1" dirty="0"/>
              <a:t> to do</a:t>
            </a:r>
            <a:r>
              <a:rPr lang="en-IN" sz="2400" dirty="0"/>
              <a:t> and </a:t>
            </a:r>
            <a:r>
              <a:rPr lang="en-IN" sz="2400" i="1" dirty="0"/>
              <a:t>the things you hope to learn</a:t>
            </a:r>
            <a:r>
              <a:rPr lang="en-IN" sz="2400" dirty="0"/>
              <a:t> from each exercise.</a:t>
            </a:r>
          </a:p>
        </p:txBody>
      </p:sp>
    </p:spTree>
    <p:extLst>
      <p:ext uri="{BB962C8B-B14F-4D97-AF65-F5344CB8AC3E}">
        <p14:creationId xmlns:p14="http://schemas.microsoft.com/office/powerpoint/2010/main" val="1005874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5C23D95-A0CE-4A91-826D-E2318B95E7D9}"/>
              </a:ext>
            </a:extLst>
          </p:cNvPr>
          <p:cNvSpPr>
            <a:spLocks noGrp="1"/>
          </p:cNvSpPr>
          <p:nvPr>
            <p:ph sz="half" idx="1"/>
          </p:nvPr>
        </p:nvSpPr>
        <p:spPr>
          <a:xfrm>
            <a:off x="966787" y="2576332"/>
            <a:ext cx="3742426" cy="4191181"/>
          </a:xfrm>
        </p:spPr>
        <p:txBody>
          <a:bodyPr/>
          <a:lstStyle/>
          <a:p>
            <a:pPr marL="0" indent="0">
              <a:buNone/>
            </a:pPr>
            <a:r>
              <a:rPr lang="en-IN" sz="1800" b="1" dirty="0"/>
              <a:t>Parents</a:t>
            </a:r>
          </a:p>
          <a:p>
            <a:r>
              <a:rPr lang="en-IN" sz="1800" dirty="0"/>
              <a:t>Their thoughts and feelings about primary education</a:t>
            </a:r>
          </a:p>
          <a:p>
            <a:endParaRPr lang="en-IN" sz="1800" dirty="0"/>
          </a:p>
          <a:p>
            <a:r>
              <a:rPr lang="en-IN" sz="1800" dirty="0"/>
              <a:t>Priorities which enable children to understand or receive the instructions in English</a:t>
            </a:r>
          </a:p>
          <a:p>
            <a:r>
              <a:rPr lang="en-IN" sz="1800" dirty="0"/>
              <a:t>Reasons why children are unable to understand or receive the instructions in English</a:t>
            </a:r>
          </a:p>
          <a:p>
            <a:r>
              <a:rPr lang="en-IN" sz="1800" dirty="0"/>
              <a:t>Their thoughts to make children able to understand or receive the instructions in English</a:t>
            </a:r>
          </a:p>
          <a:p>
            <a:endParaRPr lang="en-IN" sz="1800" dirty="0"/>
          </a:p>
          <a:p>
            <a:endParaRPr lang="en-IN" sz="1800" dirty="0"/>
          </a:p>
          <a:p>
            <a:endParaRPr lang="en-IN" sz="1800" dirty="0"/>
          </a:p>
          <a:p>
            <a:endParaRPr lang="en-IN" sz="1800" dirty="0"/>
          </a:p>
          <a:p>
            <a:endParaRPr lang="en-IN" sz="1800" dirty="0"/>
          </a:p>
          <a:p>
            <a:endParaRPr lang="en-IN" sz="1800" dirty="0"/>
          </a:p>
        </p:txBody>
      </p:sp>
      <p:sp>
        <p:nvSpPr>
          <p:cNvPr id="5" name="Content Placeholder 4">
            <a:extLst>
              <a:ext uri="{FF2B5EF4-FFF2-40B4-BE49-F238E27FC236}">
                <a16:creationId xmlns:a16="http://schemas.microsoft.com/office/drawing/2014/main" id="{2C652088-7629-46FC-97E5-0E22E5F9E6A6}"/>
              </a:ext>
            </a:extLst>
          </p:cNvPr>
          <p:cNvSpPr>
            <a:spLocks noGrp="1"/>
          </p:cNvSpPr>
          <p:nvPr>
            <p:ph sz="half" idx="2"/>
          </p:nvPr>
        </p:nvSpPr>
        <p:spPr>
          <a:xfrm>
            <a:off x="4533714" y="2469069"/>
            <a:ext cx="5758211" cy="4298444"/>
          </a:xfrm>
        </p:spPr>
        <p:txBody>
          <a:bodyPr/>
          <a:lstStyle/>
          <a:p>
            <a:endParaRPr lang="en-IN" sz="1800" dirty="0"/>
          </a:p>
          <a:p>
            <a:r>
              <a:rPr lang="en-IN" sz="1800" dirty="0"/>
              <a:t>Each one draw a picture that shows how you feel about Class One (First Grade). Then, show your pictures the group and everyone discuss what your fellow </a:t>
            </a:r>
            <a:r>
              <a:rPr lang="en-IN" sz="1800" dirty="0" err="1"/>
              <a:t>panelists</a:t>
            </a:r>
            <a:r>
              <a:rPr lang="en-IN" sz="1800" dirty="0"/>
              <a:t> show you.</a:t>
            </a:r>
          </a:p>
          <a:p>
            <a:r>
              <a:rPr lang="en-IN" sz="1800" dirty="0"/>
              <a:t>Rank the things that need to be implemented. So that children will be able to receive and understand the instructions in English</a:t>
            </a:r>
          </a:p>
          <a:p>
            <a:r>
              <a:rPr lang="en-IN" sz="1800" dirty="0"/>
              <a:t>Each one should question(why) and again need to re-question the same question(Laddering)</a:t>
            </a:r>
          </a:p>
          <a:p>
            <a:endParaRPr lang="en-IN" sz="1800" dirty="0"/>
          </a:p>
          <a:p>
            <a:r>
              <a:rPr lang="en-IN" sz="1800" dirty="0"/>
              <a:t>Each one document your experience. So that children will be able to receive and understand the instructions in English</a:t>
            </a:r>
          </a:p>
          <a:p>
            <a:endParaRPr lang="en-IN" sz="1800" dirty="0"/>
          </a:p>
        </p:txBody>
      </p:sp>
      <p:sp>
        <p:nvSpPr>
          <p:cNvPr id="2" name="Title 1">
            <a:extLst>
              <a:ext uri="{FF2B5EF4-FFF2-40B4-BE49-F238E27FC236}">
                <a16:creationId xmlns:a16="http://schemas.microsoft.com/office/drawing/2014/main" id="{29D5BE4B-FF73-4561-A383-8D0CB60DDFF2}"/>
              </a:ext>
            </a:extLst>
          </p:cNvPr>
          <p:cNvSpPr>
            <a:spLocks noGrp="1"/>
          </p:cNvSpPr>
          <p:nvPr>
            <p:ph type="title"/>
          </p:nvPr>
        </p:nvSpPr>
        <p:spPr>
          <a:xfrm>
            <a:off x="966788" y="849313"/>
            <a:ext cx="10515600" cy="663575"/>
          </a:xfrm>
        </p:spPr>
        <p:txBody>
          <a:bodyPr/>
          <a:lstStyle/>
          <a:p>
            <a:r>
              <a:rPr lang="en-IN" dirty="0"/>
              <a:t>Your Focus Group Agenda</a:t>
            </a:r>
          </a:p>
        </p:txBody>
      </p:sp>
      <p:sp>
        <p:nvSpPr>
          <p:cNvPr id="6" name="Content Placeholder 3">
            <a:extLst>
              <a:ext uri="{FF2B5EF4-FFF2-40B4-BE49-F238E27FC236}">
                <a16:creationId xmlns:a16="http://schemas.microsoft.com/office/drawing/2014/main" id="{3787AA99-760A-4896-8A4B-5596CFEDD607}"/>
              </a:ext>
            </a:extLst>
          </p:cNvPr>
          <p:cNvSpPr txBox="1">
            <a:spLocks/>
          </p:cNvSpPr>
          <p:nvPr/>
        </p:nvSpPr>
        <p:spPr>
          <a:xfrm>
            <a:off x="966788" y="1853870"/>
            <a:ext cx="3742426" cy="3776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Title 1">
            <a:extLst>
              <a:ext uri="{FF2B5EF4-FFF2-40B4-BE49-F238E27FC236}">
                <a16:creationId xmlns:a16="http://schemas.microsoft.com/office/drawing/2014/main" id="{E14106B7-25F5-4DAA-BDE8-B1B96A84319E}"/>
              </a:ext>
            </a:extLst>
          </p:cNvPr>
          <p:cNvSpPr txBox="1">
            <a:spLocks/>
          </p:cNvSpPr>
          <p:nvPr/>
        </p:nvSpPr>
        <p:spPr>
          <a:xfrm>
            <a:off x="966788" y="860096"/>
            <a:ext cx="10515600" cy="663575"/>
          </a:xfrm>
          <a:prstGeom prst="rect">
            <a:avLst/>
          </a:prstGeom>
        </p:spPr>
        <p:txBody>
          <a:bodyPr/>
          <a:lstStyle>
            <a:lvl1pPr algn="l" defTabSz="914400" rtl="0" eaLnBrk="1" latinLnBrk="0" hangingPunct="1">
              <a:lnSpc>
                <a:spcPct val="90000"/>
              </a:lnSpc>
              <a:spcBef>
                <a:spcPct val="0"/>
              </a:spcBef>
              <a:buNone/>
              <a:defRPr sz="3200" kern="1200">
                <a:solidFill>
                  <a:schemeClr val="accent2"/>
                </a:solidFill>
                <a:latin typeface="Lato" panose="020F0502020204030203" pitchFamily="34" charset="0"/>
                <a:ea typeface="+mj-ea"/>
                <a:cs typeface="+mj-cs"/>
              </a:defRPr>
            </a:lvl1pPr>
          </a:lstStyle>
          <a:p>
            <a:endParaRPr lang="en-IN" dirty="0"/>
          </a:p>
        </p:txBody>
      </p:sp>
      <p:sp>
        <p:nvSpPr>
          <p:cNvPr id="13" name="TextBox 12">
            <a:extLst>
              <a:ext uri="{FF2B5EF4-FFF2-40B4-BE49-F238E27FC236}">
                <a16:creationId xmlns:a16="http://schemas.microsoft.com/office/drawing/2014/main" id="{99B845F5-652E-4AA8-964A-EB2422BAABB0}"/>
              </a:ext>
            </a:extLst>
          </p:cNvPr>
          <p:cNvSpPr txBox="1"/>
          <p:nvPr/>
        </p:nvSpPr>
        <p:spPr>
          <a:xfrm>
            <a:off x="966788" y="2114667"/>
            <a:ext cx="2713692" cy="461665"/>
          </a:xfrm>
          <a:prstGeom prst="rect">
            <a:avLst/>
          </a:prstGeom>
          <a:noFill/>
        </p:spPr>
        <p:txBody>
          <a:bodyPr wrap="none" rtlCol="0">
            <a:spAutoFit/>
          </a:bodyPr>
          <a:lstStyle/>
          <a:p>
            <a:r>
              <a:rPr lang="en-IN" sz="2400" b="1" dirty="0"/>
              <a:t>We Need to Know…</a:t>
            </a:r>
          </a:p>
        </p:txBody>
      </p:sp>
      <p:sp>
        <p:nvSpPr>
          <p:cNvPr id="14" name="TextBox 13">
            <a:extLst>
              <a:ext uri="{FF2B5EF4-FFF2-40B4-BE49-F238E27FC236}">
                <a16:creationId xmlns:a16="http://schemas.microsoft.com/office/drawing/2014/main" id="{20477FE4-58FB-465A-8A33-3B159ADC1B1B}"/>
              </a:ext>
            </a:extLst>
          </p:cNvPr>
          <p:cNvSpPr txBox="1"/>
          <p:nvPr/>
        </p:nvSpPr>
        <p:spPr>
          <a:xfrm>
            <a:off x="4533714" y="2100392"/>
            <a:ext cx="3817968" cy="461665"/>
          </a:xfrm>
          <a:prstGeom prst="rect">
            <a:avLst/>
          </a:prstGeom>
          <a:noFill/>
        </p:spPr>
        <p:txBody>
          <a:bodyPr wrap="none" rtlCol="0">
            <a:spAutoFit/>
          </a:bodyPr>
          <a:lstStyle/>
          <a:p>
            <a:r>
              <a:rPr lang="en-IN" sz="2400" b="1" dirty="0"/>
              <a:t>We Should Assign Them To…</a:t>
            </a:r>
          </a:p>
        </p:txBody>
      </p:sp>
      <p:sp>
        <p:nvSpPr>
          <p:cNvPr id="3" name="TextBox 2">
            <a:extLst>
              <a:ext uri="{FF2B5EF4-FFF2-40B4-BE49-F238E27FC236}">
                <a16:creationId xmlns:a16="http://schemas.microsoft.com/office/drawing/2014/main" id="{18530644-3BBD-400E-9871-F3893FD178DF}"/>
              </a:ext>
            </a:extLst>
          </p:cNvPr>
          <p:cNvSpPr txBox="1"/>
          <p:nvPr/>
        </p:nvSpPr>
        <p:spPr>
          <a:xfrm>
            <a:off x="965876" y="1418223"/>
            <a:ext cx="11129144" cy="646331"/>
          </a:xfrm>
          <a:prstGeom prst="rect">
            <a:avLst/>
          </a:prstGeom>
          <a:noFill/>
        </p:spPr>
        <p:txBody>
          <a:bodyPr wrap="square" rtlCol="0">
            <a:spAutoFit/>
          </a:bodyPr>
          <a:lstStyle/>
          <a:p>
            <a:r>
              <a:rPr lang="en-IN" dirty="0">
                <a:latin typeface="Lato" panose="020F0502020204030203"/>
              </a:rPr>
              <a:t>Write the actual activities you will assign to your </a:t>
            </a:r>
            <a:r>
              <a:rPr lang="en-IN" dirty="0" err="1">
                <a:latin typeface="Lato" panose="020F0502020204030203"/>
              </a:rPr>
              <a:t>panelists</a:t>
            </a:r>
            <a:r>
              <a:rPr lang="en-IN" dirty="0">
                <a:latin typeface="Lato" panose="020F0502020204030203"/>
              </a:rPr>
              <a:t> in a 60-minute focus group for parents of preschool (. Here is a sample to guide you.</a:t>
            </a:r>
          </a:p>
        </p:txBody>
      </p:sp>
      <p:sp>
        <p:nvSpPr>
          <p:cNvPr id="10" name="TextBox 9">
            <a:extLst>
              <a:ext uri="{FF2B5EF4-FFF2-40B4-BE49-F238E27FC236}">
                <a16:creationId xmlns:a16="http://schemas.microsoft.com/office/drawing/2014/main" id="{28556BC3-912B-4798-B4A7-A86531C03286}"/>
              </a:ext>
            </a:extLst>
          </p:cNvPr>
          <p:cNvSpPr txBox="1"/>
          <p:nvPr/>
        </p:nvSpPr>
        <p:spPr>
          <a:xfrm>
            <a:off x="10209236" y="2125449"/>
            <a:ext cx="1242071" cy="461665"/>
          </a:xfrm>
          <a:prstGeom prst="rect">
            <a:avLst/>
          </a:prstGeom>
          <a:noFill/>
        </p:spPr>
        <p:txBody>
          <a:bodyPr wrap="none" rtlCol="0">
            <a:spAutoFit/>
          </a:bodyPr>
          <a:lstStyle/>
          <a:p>
            <a:r>
              <a:rPr lang="en-IN" sz="2400" b="1" dirty="0"/>
              <a:t>Minutes</a:t>
            </a:r>
          </a:p>
        </p:txBody>
      </p:sp>
      <p:sp>
        <p:nvSpPr>
          <p:cNvPr id="11" name="Content Placeholder 3">
            <a:extLst>
              <a:ext uri="{FF2B5EF4-FFF2-40B4-BE49-F238E27FC236}">
                <a16:creationId xmlns:a16="http://schemas.microsoft.com/office/drawing/2014/main" id="{174A7F46-C124-41B7-8B55-8F4FBE3E0A34}"/>
              </a:ext>
            </a:extLst>
          </p:cNvPr>
          <p:cNvSpPr txBox="1">
            <a:spLocks/>
          </p:cNvSpPr>
          <p:nvPr/>
        </p:nvSpPr>
        <p:spPr>
          <a:xfrm>
            <a:off x="10209236" y="2455858"/>
            <a:ext cx="2367198" cy="40791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1800" b="1" dirty="0"/>
              <a:t> </a:t>
            </a:r>
          </a:p>
          <a:p>
            <a:r>
              <a:rPr lang="en-IN" sz="1800" dirty="0"/>
              <a:t>15</a:t>
            </a:r>
          </a:p>
          <a:p>
            <a:endParaRPr lang="en-IN" sz="1800" dirty="0"/>
          </a:p>
          <a:p>
            <a:endParaRPr lang="en-IN" sz="1800" dirty="0"/>
          </a:p>
          <a:p>
            <a:r>
              <a:rPr lang="en-IN" sz="1800" dirty="0"/>
              <a:t>15</a:t>
            </a:r>
          </a:p>
          <a:p>
            <a:endParaRPr lang="en-IN" sz="1800" dirty="0"/>
          </a:p>
          <a:p>
            <a:r>
              <a:rPr lang="en-IN" sz="1800" dirty="0"/>
              <a:t>15</a:t>
            </a:r>
          </a:p>
          <a:p>
            <a:endParaRPr lang="en-IN" sz="1800" dirty="0"/>
          </a:p>
          <a:p>
            <a:endParaRPr lang="en-IN" sz="1800" dirty="0"/>
          </a:p>
          <a:p>
            <a:r>
              <a:rPr lang="en-IN" sz="1800" dirty="0"/>
              <a:t>15</a:t>
            </a:r>
          </a:p>
        </p:txBody>
      </p:sp>
    </p:spTree>
    <p:extLst>
      <p:ext uri="{BB962C8B-B14F-4D97-AF65-F5344CB8AC3E}">
        <p14:creationId xmlns:p14="http://schemas.microsoft.com/office/powerpoint/2010/main" val="18290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6184-3D09-4362-9506-EF98E99DEA37}"/>
              </a:ext>
            </a:extLst>
          </p:cNvPr>
          <p:cNvSpPr>
            <a:spLocks noGrp="1"/>
          </p:cNvSpPr>
          <p:nvPr>
            <p:ph type="title"/>
          </p:nvPr>
        </p:nvSpPr>
        <p:spPr/>
        <p:txBody>
          <a:bodyPr/>
          <a:lstStyle/>
          <a:p>
            <a:r>
              <a:rPr lang="en-IN" sz="3600" dirty="0"/>
              <a:t>Observation</a:t>
            </a:r>
          </a:p>
        </p:txBody>
      </p:sp>
    </p:spTree>
    <p:extLst>
      <p:ext uri="{BB962C8B-B14F-4D97-AF65-F5344CB8AC3E}">
        <p14:creationId xmlns:p14="http://schemas.microsoft.com/office/powerpoint/2010/main" val="640950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FFBC43EF16094FB86C5E8CA4882091" ma:contentTypeVersion="13" ma:contentTypeDescription="Create a new document." ma:contentTypeScope="" ma:versionID="b79846449f3436aadb91ff3bc6e1d899">
  <xsd:schema xmlns:xsd="http://www.w3.org/2001/XMLSchema" xmlns:xs="http://www.w3.org/2001/XMLSchema" xmlns:p="http://schemas.microsoft.com/office/2006/metadata/properties" xmlns:ns3="60e2cb84-2b52-4069-8d5a-54e20839e528" xmlns:ns4="fe315cbd-8fce-4ece-a4f4-6e14a140d3c7" targetNamespace="http://schemas.microsoft.com/office/2006/metadata/properties" ma:root="true" ma:fieldsID="0fe8eb5d7c9286ccc2e1f7c0fd19f500" ns3:_="" ns4:_="">
    <xsd:import namespace="60e2cb84-2b52-4069-8d5a-54e20839e528"/>
    <xsd:import namespace="fe315cbd-8fce-4ece-a4f4-6e14a140d3c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e2cb84-2b52-4069-8d5a-54e20839e5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e315cbd-8fce-4ece-a4f4-6e14a140d3c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3C6370-9EDB-4B7F-BB86-42B1A43AE3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e2cb84-2b52-4069-8d5a-54e20839e528"/>
    <ds:schemaRef ds:uri="fe315cbd-8fce-4ece-a4f4-6e14a140d3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A17142-21F6-4A2D-85DC-BF1B14A55847}">
  <ds:schemaRefs>
    <ds:schemaRef ds:uri="http://schemas.microsoft.com/sharepoint/v3/contenttype/forms"/>
  </ds:schemaRefs>
</ds:datastoreItem>
</file>

<file path=customXml/itemProps3.xml><?xml version="1.0" encoding="utf-8"?>
<ds:datastoreItem xmlns:ds="http://schemas.openxmlformats.org/officeDocument/2006/customXml" ds:itemID="{E7EF35E7-2029-41D0-8F57-DD4F49762A0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5907</TotalTime>
  <Words>443</Words>
  <Application>Microsoft Office PowerPoint</Application>
  <PresentationFormat>Widescreen</PresentationFormat>
  <Paragraphs>46</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Lato</vt:lpstr>
      <vt:lpstr>Office Theme</vt:lpstr>
      <vt:lpstr>PowerPoint Presentation</vt:lpstr>
      <vt:lpstr>Make a Focus Group Agenda</vt:lpstr>
      <vt:lpstr>Example Focus Group Agenda</vt:lpstr>
      <vt:lpstr>Examples of Focus Group Activities</vt:lpstr>
      <vt:lpstr>Detailed Instructions for Breakout Group Activity</vt:lpstr>
      <vt:lpstr>Your Focus Group Agenda</vt:lpstr>
      <vt:lpstr>Observation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Sweta, Somya</dc:creator>
  <cp:lastModifiedBy>NERELLA VENKATA RADHAKRISHNA</cp:lastModifiedBy>
  <cp:revision>61</cp:revision>
  <dcterms:created xsi:type="dcterms:W3CDTF">2020-09-02T16:13:25Z</dcterms:created>
  <dcterms:modified xsi:type="dcterms:W3CDTF">2021-01-20T15:12:11Z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0x01010023FFBC43EF16094FB86C5E8CA4882091</vt:lpwstr>
  </property>
</Properties>
</file>